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4" r:id="rId5"/>
    <p:sldId id="265" r:id="rId6"/>
    <p:sldId id="266" r:id="rId7"/>
    <p:sldId id="289" r:id="rId8"/>
    <p:sldId id="271" r:id="rId9"/>
    <p:sldId id="272" r:id="rId10"/>
    <p:sldId id="274" r:id="rId11"/>
    <p:sldId id="275" r:id="rId12"/>
    <p:sldId id="276" r:id="rId13"/>
    <p:sldId id="279" r:id="rId14"/>
    <p:sldId id="280" r:id="rId15"/>
    <p:sldId id="278" r:id="rId16"/>
    <p:sldId id="270" r:id="rId17"/>
    <p:sldId id="290" r:id="rId18"/>
    <p:sldId id="293" r:id="rId19"/>
    <p:sldId id="294" r:id="rId20"/>
    <p:sldId id="295" r:id="rId21"/>
    <p:sldId id="282" r:id="rId22"/>
    <p:sldId id="296" r:id="rId23"/>
    <p:sldId id="285" r:id="rId24"/>
    <p:sldId id="286" r:id="rId25"/>
    <p:sldId id="287" r:id="rId26"/>
    <p:sldId id="288" r:id="rId27"/>
    <p:sldId id="297" r:id="rId28"/>
    <p:sldId id="298" r:id="rId29"/>
  </p:sldIdLst>
  <p:sldSz cx="9144000" cy="12966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112" y="200"/>
      </p:cViewPr>
      <p:guideLst>
        <p:guide orient="horz" pos="40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4028086"/>
            <a:ext cx="7772400" cy="277943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347798"/>
            <a:ext cx="6400800" cy="33137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1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19273"/>
            <a:ext cx="2057400" cy="1106371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19273"/>
            <a:ext cx="6019800" cy="1106371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5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332307"/>
            <a:ext cx="7772400" cy="25753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495845"/>
            <a:ext cx="7772400" cy="283646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4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025568"/>
            <a:ext cx="4038600" cy="85574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025568"/>
            <a:ext cx="4038600" cy="85574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5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2500"/>
            <a:ext cx="4040188" cy="12096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112126"/>
            <a:ext cx="4040188" cy="7470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2902500"/>
            <a:ext cx="4041775" cy="12096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4112126"/>
            <a:ext cx="4041775" cy="7470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8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1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516267"/>
            <a:ext cx="3008313" cy="21971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516269"/>
            <a:ext cx="5111750" cy="110667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2713406"/>
            <a:ext cx="3008313" cy="88695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9076691"/>
            <a:ext cx="5486400" cy="10715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58600"/>
            <a:ext cx="5486400" cy="77800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10148246"/>
            <a:ext cx="5486400" cy="15217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9269"/>
            <a:ext cx="8229600" cy="216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025568"/>
            <a:ext cx="8229600" cy="8557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2018214"/>
            <a:ext cx="2133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23D5-B842-A84B-8435-2B02229FBDAB}" type="datetimeFigureOut">
              <a:rPr lang="en-US" smtClean="0"/>
              <a:t>14/03/18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12018214"/>
            <a:ext cx="2895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12018214"/>
            <a:ext cx="2133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8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14.png"/><Relationship Id="rId13" Type="http://schemas.openxmlformats.org/officeDocument/2006/relationships/image" Target="../media/image21.png"/><Relationship Id="rId14" Type="http://schemas.openxmlformats.org/officeDocument/2006/relationships/image" Target="../media/image78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19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5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70" r="1737" b="7490"/>
          <a:stretch/>
        </p:blipFill>
        <p:spPr>
          <a:xfrm>
            <a:off x="117129" y="3668819"/>
            <a:ext cx="8731862" cy="14733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969" r="2034" b="7620"/>
          <a:stretch/>
        </p:blipFill>
        <p:spPr>
          <a:xfrm>
            <a:off x="4827977" y="1173879"/>
            <a:ext cx="2103548" cy="23464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6327" r="15582" b="12291"/>
          <a:stretch/>
        </p:blipFill>
        <p:spPr>
          <a:xfrm>
            <a:off x="117129" y="1254126"/>
            <a:ext cx="4710848" cy="2238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1076" y="168726"/>
            <a:ext cx="291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Software Comparison Figures</a:t>
            </a:r>
            <a:endParaRPr lang="en-US" u="sng" dirty="0"/>
          </a:p>
        </p:txBody>
      </p:sp>
      <p:pic>
        <p:nvPicPr>
          <p:cNvPr id="33" name="Picture 32" descr="Screen Shot 2017-10-23 at 14.54.5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t="1244" r="45568" b="65599"/>
          <a:stretch/>
        </p:blipFill>
        <p:spPr>
          <a:xfrm>
            <a:off x="109243" y="5142207"/>
            <a:ext cx="4780043" cy="2311224"/>
          </a:xfrm>
          <a:prstGeom prst="rect">
            <a:avLst/>
          </a:prstGeom>
        </p:spPr>
      </p:pic>
      <p:pic>
        <p:nvPicPr>
          <p:cNvPr id="34" name="Picture 33" descr="Screen Shot 2017-10-23 at 14.54.5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t="41530" r="75674" b="27577"/>
          <a:stretch/>
        </p:blipFill>
        <p:spPr>
          <a:xfrm>
            <a:off x="4827975" y="5221962"/>
            <a:ext cx="1979852" cy="2153461"/>
          </a:xfrm>
          <a:prstGeom prst="rect">
            <a:avLst/>
          </a:prstGeom>
        </p:spPr>
      </p:pic>
      <p:pic>
        <p:nvPicPr>
          <p:cNvPr id="35" name="Picture 34" descr="Screen Shot 2017-10-23 at 14.54.5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76610" r="3200" b="1437"/>
          <a:stretch/>
        </p:blipFill>
        <p:spPr>
          <a:xfrm>
            <a:off x="109243" y="7375424"/>
            <a:ext cx="8739747" cy="1530299"/>
          </a:xfrm>
          <a:prstGeom prst="rect">
            <a:avLst/>
          </a:prstGeom>
        </p:spPr>
      </p:pic>
      <p:pic>
        <p:nvPicPr>
          <p:cNvPr id="36" name="Picture 35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1577" r="45482" b="67453"/>
          <a:stretch/>
        </p:blipFill>
        <p:spPr>
          <a:xfrm>
            <a:off x="188121" y="8905722"/>
            <a:ext cx="4701165" cy="2169236"/>
          </a:xfrm>
          <a:prstGeom prst="rect">
            <a:avLst/>
          </a:prstGeom>
        </p:spPr>
      </p:pic>
      <p:pic>
        <p:nvPicPr>
          <p:cNvPr id="37" name="Picture 36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40881" r="74122" b="27586"/>
          <a:stretch/>
        </p:blipFill>
        <p:spPr>
          <a:xfrm>
            <a:off x="4889286" y="8992492"/>
            <a:ext cx="2074507" cy="2208678"/>
          </a:xfrm>
          <a:prstGeom prst="rect">
            <a:avLst/>
          </a:prstGeom>
        </p:spPr>
      </p:pic>
      <p:pic>
        <p:nvPicPr>
          <p:cNvPr id="38" name="Picture 37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76919" r="2782"/>
          <a:stretch/>
        </p:blipFill>
        <p:spPr>
          <a:xfrm>
            <a:off x="117129" y="11201169"/>
            <a:ext cx="8731861" cy="16166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68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Reproduction Excursion Set Map Slice Comparisons </a:t>
            </a:r>
            <a:endParaRPr lang="en-US" u="sng" dirty="0"/>
          </a:p>
        </p:txBody>
      </p:sp>
      <p:pic>
        <p:nvPicPr>
          <p:cNvPr id="40" name="Picture 39" descr="Screen Shot 2017-10-23 at 15.25.3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6931525" y="1128788"/>
            <a:ext cx="603759" cy="2391562"/>
          </a:xfrm>
          <a:prstGeom prst="rect">
            <a:avLst/>
          </a:prstGeom>
        </p:spPr>
      </p:pic>
      <p:pic>
        <p:nvPicPr>
          <p:cNvPr id="41" name="Picture 40" descr="Screen Shot 2017-10-23 at 15.25.3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5142208"/>
            <a:ext cx="603759" cy="2233215"/>
          </a:xfrm>
          <a:prstGeom prst="rect">
            <a:avLst/>
          </a:prstGeom>
        </p:spPr>
      </p:pic>
      <p:pic>
        <p:nvPicPr>
          <p:cNvPr id="42" name="Picture 41" descr="Screen Shot 2017-10-23 at 15.25.3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8967956"/>
            <a:ext cx="603759" cy="22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Reproduction T-Statistic Map Slice Comparisons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16625"/>
            <a:ext cx="7023496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836025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Permutation Test T-Statistic Map Slice Comparisons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9093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5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Reproduction F-Statistic Map Slice Comparisons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7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6121400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Euler Characteristics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8" y="4654925"/>
            <a:ext cx="6121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6045200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Euler Characteristics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8" y="4654925"/>
            <a:ext cx="6121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2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6121400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ds000120 Euler Characteristics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6083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 rot="16200000">
            <a:off x="-1452289" y="2072575"/>
            <a:ext cx="12026525" cy="8837204"/>
            <a:chOff x="523236" y="184417"/>
            <a:chExt cx="12026525" cy="883720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/>
            <a:srcRect t="7524" r="16852"/>
            <a:stretch/>
          </p:blipFill>
          <p:spPr>
            <a:xfrm>
              <a:off x="1149270" y="1639696"/>
              <a:ext cx="5089807" cy="3264970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523236" y="184417"/>
              <a:ext cx="12026525" cy="8837204"/>
              <a:chOff x="366195" y="152869"/>
              <a:chExt cx="12026525" cy="8837204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139522" y="5580504"/>
                <a:ext cx="2942744" cy="198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74019" y="5650031"/>
                <a:ext cx="2888054" cy="2139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910360" y="1608148"/>
                <a:ext cx="3142749" cy="884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66195" y="1123055"/>
                <a:ext cx="12026525" cy="39335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966037" y="1131094"/>
                <a:ext cx="316509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Reproduction Analyses</a:t>
                </a:r>
                <a:endParaRPr lang="en-US" u="sng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66195" y="637962"/>
                <a:ext cx="12026525" cy="4850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039039" y="691823"/>
                <a:ext cx="1098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ds000001</a:t>
                </a:r>
                <a:endParaRPr lang="en-US" u="sng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818206" y="691824"/>
                <a:ext cx="1098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ds000109</a:t>
                </a:r>
                <a:endParaRPr lang="en-US" u="sng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66195" y="152869"/>
                <a:ext cx="12026525" cy="4850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137192" y="152869"/>
                <a:ext cx="284042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Euler Characteristics</a:t>
                </a:r>
                <a:endParaRPr lang="en-US" u="sng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66195" y="5056564"/>
                <a:ext cx="12026525" cy="39335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966037" y="5172981"/>
                <a:ext cx="365319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Permutation Test Analyses</a:t>
                </a:r>
                <a:endParaRPr lang="en-US" u="sng" dirty="0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763414" y="4551297"/>
                <a:ext cx="1043233" cy="1069085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70" descr="Screen Shot 2017-10-24 at 14.06.57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625" t="55557" r="4274" b="34770"/>
              <a:stretch/>
            </p:blipFill>
            <p:spPr>
              <a:xfrm>
                <a:off x="795940" y="4636910"/>
                <a:ext cx="946150" cy="884493"/>
              </a:xfrm>
              <a:prstGeom prst="rect">
                <a:avLst/>
              </a:prstGeom>
            </p:spPr>
          </p:pic>
        </p:grp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/>
            <a:srcRect t="6946" r="17150" b="1"/>
            <a:stretch/>
          </p:blipFill>
          <p:spPr>
            <a:xfrm>
              <a:off x="1167461" y="5736293"/>
              <a:ext cx="5071616" cy="328532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5"/>
            <a:srcRect t="7524" r="13952"/>
            <a:stretch/>
          </p:blipFill>
          <p:spPr>
            <a:xfrm>
              <a:off x="6921500" y="1639696"/>
              <a:ext cx="5201707" cy="326497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6"/>
            <a:srcRect t="6947" r="13780"/>
            <a:stretch/>
          </p:blipFill>
          <p:spPr>
            <a:xfrm>
              <a:off x="6845300" y="5736293"/>
              <a:ext cx="5277907" cy="3285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39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ds000001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Reproduction Analyses</a:t>
            </a:r>
            <a:endParaRPr lang="en-US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Permutation Tests</a:t>
            </a:r>
            <a:endParaRPr lang="en-US" u="sng" dirty="0"/>
          </a:p>
        </p:txBody>
      </p:sp>
      <p:sp>
        <p:nvSpPr>
          <p:cNvPr id="19" name="Rectangle 18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51255"/>
          <a:stretch/>
        </p:blipFill>
        <p:spPr>
          <a:xfrm>
            <a:off x="105873" y="5169128"/>
            <a:ext cx="4457285" cy="38987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t="8343" r="50527"/>
          <a:stretch/>
        </p:blipFill>
        <p:spPr>
          <a:xfrm>
            <a:off x="39378" y="1349862"/>
            <a:ext cx="4523780" cy="3819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r="51255"/>
          <a:stretch/>
        </p:blipFill>
        <p:spPr>
          <a:xfrm>
            <a:off x="105873" y="9067914"/>
            <a:ext cx="4457285" cy="38987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t="8048" r="50283"/>
          <a:stretch/>
        </p:blipFill>
        <p:spPr>
          <a:xfrm>
            <a:off x="4597915" y="1349862"/>
            <a:ext cx="4546085" cy="38906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r="50664"/>
          <a:stretch/>
        </p:blipFill>
        <p:spPr>
          <a:xfrm>
            <a:off x="4597915" y="5169128"/>
            <a:ext cx="4511328" cy="39138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/>
          <a:srcRect r="50664"/>
          <a:stretch/>
        </p:blipFill>
        <p:spPr>
          <a:xfrm>
            <a:off x="4597915" y="9052880"/>
            <a:ext cx="4511328" cy="39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6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645" r="50502"/>
          <a:stretch/>
        </p:blipFill>
        <p:spPr>
          <a:xfrm>
            <a:off x="110387" y="1278474"/>
            <a:ext cx="4526091" cy="39348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ds000109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Reproduction Analyses</a:t>
            </a:r>
            <a:endParaRPr lang="en-US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Permutation Tests</a:t>
            </a:r>
            <a:endParaRPr lang="en-US" u="sng" dirty="0"/>
          </a:p>
        </p:txBody>
      </p:sp>
      <p:sp>
        <p:nvSpPr>
          <p:cNvPr id="19" name="Rectangle 18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0502"/>
          <a:stretch/>
        </p:blipFill>
        <p:spPr>
          <a:xfrm>
            <a:off x="110387" y="5213304"/>
            <a:ext cx="4526091" cy="3898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0502"/>
          <a:stretch/>
        </p:blipFill>
        <p:spPr>
          <a:xfrm>
            <a:off x="110387" y="9067914"/>
            <a:ext cx="4526091" cy="3898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9008" r="51085"/>
          <a:stretch/>
        </p:blipFill>
        <p:spPr>
          <a:xfrm>
            <a:off x="4574311" y="1378070"/>
            <a:ext cx="4472765" cy="3835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51085"/>
          <a:stretch/>
        </p:blipFill>
        <p:spPr>
          <a:xfrm>
            <a:off x="4574311" y="5213304"/>
            <a:ext cx="4472765" cy="389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r="51085"/>
          <a:stretch/>
        </p:blipFill>
        <p:spPr>
          <a:xfrm>
            <a:off x="4574311" y="9067914"/>
            <a:ext cx="4472765" cy="38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Reproduction Analyses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ds000001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ds000109</a:t>
            </a:r>
            <a:endParaRPr lang="en-US" u="sng" dirty="0"/>
          </a:p>
        </p:txBody>
      </p:sp>
      <p:sp>
        <p:nvSpPr>
          <p:cNvPr id="10" name="Rectangle 9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r="51255"/>
          <a:stretch/>
        </p:blipFill>
        <p:spPr>
          <a:xfrm>
            <a:off x="105873" y="5169128"/>
            <a:ext cx="4457285" cy="38987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8343" r="50527"/>
          <a:stretch/>
        </p:blipFill>
        <p:spPr>
          <a:xfrm>
            <a:off x="39378" y="1349862"/>
            <a:ext cx="4523780" cy="3819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r="51255"/>
          <a:stretch/>
        </p:blipFill>
        <p:spPr>
          <a:xfrm>
            <a:off x="105873" y="9067914"/>
            <a:ext cx="4457285" cy="38987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t="6645" r="50502"/>
          <a:stretch/>
        </p:blipFill>
        <p:spPr>
          <a:xfrm>
            <a:off x="4617909" y="1278474"/>
            <a:ext cx="4526091" cy="39348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r="50502"/>
          <a:stretch/>
        </p:blipFill>
        <p:spPr>
          <a:xfrm>
            <a:off x="4617909" y="5213304"/>
            <a:ext cx="4526091" cy="38987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r="50502"/>
          <a:stretch/>
        </p:blipFill>
        <p:spPr>
          <a:xfrm>
            <a:off x="4617909" y="9067914"/>
            <a:ext cx="4526091" cy="38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4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8" r="1767" b="9955"/>
          <a:stretch/>
        </p:blipFill>
        <p:spPr>
          <a:xfrm>
            <a:off x="80285" y="3668819"/>
            <a:ext cx="8768706" cy="1434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596" t="4710" r="9151" b="8021"/>
          <a:stretch/>
        </p:blipFill>
        <p:spPr>
          <a:xfrm>
            <a:off x="4827976" y="1303689"/>
            <a:ext cx="1956189" cy="2216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031" r="15224" b="13164"/>
          <a:stretch/>
        </p:blipFill>
        <p:spPr>
          <a:xfrm>
            <a:off x="117128" y="1303689"/>
            <a:ext cx="4750288" cy="2216662"/>
          </a:xfrm>
          <a:prstGeom prst="rect">
            <a:avLst/>
          </a:prstGeom>
        </p:spPr>
      </p:pic>
      <p:pic>
        <p:nvPicPr>
          <p:cNvPr id="21" name="Picture 20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77526" r="2780" b="2399"/>
          <a:stretch/>
        </p:blipFill>
        <p:spPr>
          <a:xfrm>
            <a:off x="125713" y="11201170"/>
            <a:ext cx="8723277" cy="1408840"/>
          </a:xfrm>
          <a:prstGeom prst="rect">
            <a:avLst/>
          </a:prstGeom>
        </p:spPr>
      </p:pic>
      <p:pic>
        <p:nvPicPr>
          <p:cNvPr id="20" name="Picture 19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41913" r="74437" b="27669"/>
          <a:stretch/>
        </p:blipFill>
        <p:spPr>
          <a:xfrm>
            <a:off x="4891268" y="9034398"/>
            <a:ext cx="2040257" cy="2134659"/>
          </a:xfrm>
          <a:prstGeom prst="rect">
            <a:avLst/>
          </a:prstGeom>
        </p:spPr>
      </p:pic>
      <p:pic>
        <p:nvPicPr>
          <p:cNvPr id="19" name="Picture 18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1347" r="45475" b="65540"/>
          <a:stretch/>
        </p:blipFill>
        <p:spPr>
          <a:xfrm>
            <a:off x="148681" y="8877363"/>
            <a:ext cx="4742586" cy="2323807"/>
          </a:xfrm>
          <a:prstGeom prst="rect">
            <a:avLst/>
          </a:prstGeom>
        </p:spPr>
      </p:pic>
      <p:pic>
        <p:nvPicPr>
          <p:cNvPr id="18" name="Picture 17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71" r="3213" b="1443"/>
          <a:stretch/>
        </p:blipFill>
        <p:spPr>
          <a:xfrm>
            <a:off x="80285" y="7414797"/>
            <a:ext cx="8850177" cy="1490924"/>
          </a:xfrm>
          <a:prstGeom prst="rect">
            <a:avLst/>
          </a:prstGeom>
        </p:spPr>
      </p:pic>
      <p:pic>
        <p:nvPicPr>
          <p:cNvPr id="17" name="Picture 16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t="41641" r="76967" b="27807"/>
          <a:stretch/>
        </p:blipFill>
        <p:spPr>
          <a:xfrm>
            <a:off x="4867416" y="5245530"/>
            <a:ext cx="1916749" cy="2129893"/>
          </a:xfrm>
          <a:prstGeom prst="rect">
            <a:avLst/>
          </a:prstGeom>
        </p:spPr>
      </p:pic>
      <p:pic>
        <p:nvPicPr>
          <p:cNvPr id="16" name="Picture 15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1132" r="46603" b="66619"/>
          <a:stretch/>
        </p:blipFill>
        <p:spPr>
          <a:xfrm>
            <a:off x="148681" y="5142207"/>
            <a:ext cx="4740604" cy="224821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50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Permutation Test Excursion Set Map Slice Comparisons </a:t>
            </a:r>
            <a:endParaRPr lang="en-US" u="sng" dirty="0"/>
          </a:p>
        </p:txBody>
      </p:sp>
      <p:pic>
        <p:nvPicPr>
          <p:cNvPr id="22" name="Picture 21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6931525" y="1128788"/>
            <a:ext cx="603759" cy="2391562"/>
          </a:xfrm>
          <a:prstGeom prst="rect">
            <a:avLst/>
          </a:prstGeom>
        </p:spPr>
      </p:pic>
      <p:pic>
        <p:nvPicPr>
          <p:cNvPr id="25" name="Picture 24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8967956"/>
            <a:ext cx="603759" cy="2233215"/>
          </a:xfrm>
          <a:prstGeom prst="rect">
            <a:avLst/>
          </a:prstGeom>
        </p:spPr>
      </p:pic>
      <p:pic>
        <p:nvPicPr>
          <p:cNvPr id="26" name="Picture 25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4" t="2216" r="36856" b="66426"/>
          <a:stretch/>
        </p:blipFill>
        <p:spPr>
          <a:xfrm>
            <a:off x="6910703" y="5189292"/>
            <a:ext cx="624580" cy="21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0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7307" r="50405"/>
          <a:stretch/>
        </p:blipFill>
        <p:spPr>
          <a:xfrm>
            <a:off x="39379" y="1278474"/>
            <a:ext cx="4534932" cy="39069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378" y="1278474"/>
            <a:ext cx="4534933" cy="390690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378" y="682169"/>
            <a:ext cx="4534933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378" y="85864"/>
            <a:ext cx="4534933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9" y="205115"/>
            <a:ext cx="453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Reproduction Analyses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ds000120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86058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Permutation Tests</a:t>
            </a:r>
            <a:endParaRPr lang="en-US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ds000001</a:t>
            </a:r>
            <a:endParaRPr lang="en-US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ds000109</a:t>
            </a:r>
            <a:endParaRPr lang="en-US" u="sng" dirty="0"/>
          </a:p>
        </p:txBody>
      </p:sp>
      <p:sp>
        <p:nvSpPr>
          <p:cNvPr id="24" name="Rectangle 23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9008" r="51085"/>
          <a:stretch/>
        </p:blipFill>
        <p:spPr>
          <a:xfrm>
            <a:off x="4574311" y="1378070"/>
            <a:ext cx="4472765" cy="38352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r="51085"/>
          <a:stretch/>
        </p:blipFill>
        <p:spPr>
          <a:xfrm>
            <a:off x="4574311" y="5213304"/>
            <a:ext cx="4472765" cy="38987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r="51085"/>
          <a:stretch/>
        </p:blipFill>
        <p:spPr>
          <a:xfrm>
            <a:off x="4574311" y="9067914"/>
            <a:ext cx="4472765" cy="38987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t="8048" r="50283"/>
          <a:stretch/>
        </p:blipFill>
        <p:spPr>
          <a:xfrm>
            <a:off x="51830" y="1349862"/>
            <a:ext cx="4546085" cy="389065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r="50664"/>
          <a:stretch/>
        </p:blipFill>
        <p:spPr>
          <a:xfrm>
            <a:off x="51830" y="5169128"/>
            <a:ext cx="4511328" cy="39138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/>
          <a:srcRect r="50664"/>
          <a:stretch/>
        </p:blipFill>
        <p:spPr>
          <a:xfrm>
            <a:off x="51830" y="9052880"/>
            <a:ext cx="4511328" cy="39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4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Intra-Software Comparisons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ds001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ds109</a:t>
            </a:r>
            <a:endParaRPr lang="en-US" u="sng" dirty="0"/>
          </a:p>
        </p:txBody>
      </p:sp>
      <p:sp>
        <p:nvSpPr>
          <p:cNvPr id="10" name="Rectangle 9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2034" t="3206" r="9532"/>
          <a:stretch/>
        </p:blipFill>
        <p:spPr>
          <a:xfrm>
            <a:off x="39378" y="1304727"/>
            <a:ext cx="4526092" cy="116882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12261" t="2951" r="8790" b="66270"/>
          <a:stretch/>
        </p:blipFill>
        <p:spPr>
          <a:xfrm>
            <a:off x="4565470" y="1278474"/>
            <a:ext cx="4543774" cy="3706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t="35961" b="32118"/>
          <a:stretch/>
        </p:blipFill>
        <p:spPr>
          <a:xfrm>
            <a:off x="3922764" y="5241198"/>
            <a:ext cx="5741074" cy="38348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t="67880"/>
          <a:stretch/>
        </p:blipFill>
        <p:spPr>
          <a:xfrm>
            <a:off x="4085040" y="9233380"/>
            <a:ext cx="5506612" cy="37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15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Dice Coefficients</a:t>
            </a: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7023100" cy="58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" y="7124700"/>
            <a:ext cx="70231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66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Dice Coefficients</a:t>
            </a: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70231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72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ds000120 Dice Coefficients</a:t>
            </a: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9" y="1124325"/>
            <a:ext cx="4013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05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-1633888" y="2025935"/>
            <a:ext cx="12375644" cy="8993624"/>
            <a:chOff x="284548" y="113702"/>
            <a:chExt cx="12375644" cy="8993624"/>
          </a:xfrm>
        </p:grpSpPr>
        <p:sp>
          <p:nvSpPr>
            <p:cNvPr id="16" name="Rectangle 15"/>
            <p:cNvSpPr/>
            <p:nvPr/>
          </p:nvSpPr>
          <p:spPr>
            <a:xfrm>
              <a:off x="285442" y="1902618"/>
              <a:ext cx="4124916" cy="3296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5442" y="710007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85442" y="113702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5442" y="171648"/>
              <a:ext cx="123747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Dice Coefficients</a:t>
              </a:r>
              <a:endParaRPr lang="en-US" u="sng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5442" y="821814"/>
              <a:ext cx="412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ds000001</a:t>
              </a:r>
              <a:endParaRPr lang="en-US" u="sng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10358" y="1902617"/>
              <a:ext cx="4124916" cy="3296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535274" y="1902616"/>
              <a:ext cx="4124916" cy="3296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10358" y="821814"/>
              <a:ext cx="412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ds000109</a:t>
              </a:r>
              <a:endParaRPr lang="en-US" u="sng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535275" y="821814"/>
              <a:ext cx="412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ds000120</a:t>
              </a:r>
              <a:endParaRPr lang="en-US" u="sng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"/>
            <a:srcRect t="3927"/>
            <a:stretch/>
          </p:blipFill>
          <p:spPr>
            <a:xfrm>
              <a:off x="285445" y="1930153"/>
              <a:ext cx="4124916" cy="329644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285441" y="1306312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5441" y="1327387"/>
              <a:ext cx="123747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Positive Activation Dice Coefficients</a:t>
              </a:r>
              <a:endParaRPr lang="en-US" u="sng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84549" y="5784224"/>
              <a:ext cx="4124916" cy="3296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409465" y="5784223"/>
              <a:ext cx="4124916" cy="3296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534381" y="5784222"/>
              <a:ext cx="4124916" cy="3296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84548" y="5187918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5445" y="5199058"/>
              <a:ext cx="123747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Negative Activation Dice Coefficients</a:t>
              </a:r>
              <a:endParaRPr lang="en-US" u="sng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3"/>
            <a:srcRect t="3725"/>
            <a:stretch/>
          </p:blipFill>
          <p:spPr>
            <a:xfrm>
              <a:off x="4419027" y="1930154"/>
              <a:ext cx="4116248" cy="329644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/>
            <a:srcRect t="7714" b="-1"/>
            <a:stretch/>
          </p:blipFill>
          <p:spPr>
            <a:xfrm>
              <a:off x="8572086" y="2035174"/>
              <a:ext cx="4013200" cy="3152743"/>
            </a:xfrm>
            <a:prstGeom prst="rect">
              <a:avLst/>
            </a:prstGeom>
          </p:spPr>
        </p:pic>
        <p:grpSp>
          <p:nvGrpSpPr>
            <p:cNvPr id="49" name="Group 48"/>
            <p:cNvGrpSpPr/>
            <p:nvPr/>
          </p:nvGrpSpPr>
          <p:grpSpPr>
            <a:xfrm>
              <a:off x="285445" y="5793379"/>
              <a:ext cx="4124916" cy="3313947"/>
              <a:chOff x="285445" y="5793379"/>
              <a:chExt cx="4124916" cy="3313947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5"/>
              <a:srcRect t="3910" b="-1"/>
              <a:stretch/>
            </p:blipFill>
            <p:spPr>
              <a:xfrm>
                <a:off x="285445" y="5810250"/>
                <a:ext cx="4124916" cy="3297076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1306168" y="5793379"/>
                <a:ext cx="2236043" cy="49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1306168" y="1913785"/>
              <a:ext cx="2236043" cy="49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432742" y="1919372"/>
              <a:ext cx="2236043" cy="49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497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/>
          <a:srcRect l="6817" r="54870" b="14188"/>
          <a:stretch/>
        </p:blipFill>
        <p:spPr>
          <a:xfrm>
            <a:off x="6162410" y="6487327"/>
            <a:ext cx="2311227" cy="219050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l="6752" r="55030" b="14600"/>
          <a:stretch/>
        </p:blipFill>
        <p:spPr>
          <a:xfrm>
            <a:off x="3224404" y="6497842"/>
            <a:ext cx="2305479" cy="217999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4"/>
          <a:srcRect l="6516" t="2201" r="55266" b="14854"/>
          <a:stretch/>
        </p:blipFill>
        <p:spPr>
          <a:xfrm>
            <a:off x="3224406" y="4327022"/>
            <a:ext cx="2305478" cy="211731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/>
          <a:srcRect l="6729" t="2201" r="55054" b="13752"/>
          <a:stretch/>
        </p:blipFill>
        <p:spPr>
          <a:xfrm>
            <a:off x="3224405" y="2125378"/>
            <a:ext cx="2305479" cy="21454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132230" y="9040679"/>
            <a:ext cx="2730535" cy="1841383"/>
            <a:chOff x="3137147" y="9233258"/>
            <a:chExt cx="2730535" cy="18413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r="19551" b="43363"/>
            <a:stretch/>
          </p:blipFill>
          <p:spPr>
            <a:xfrm>
              <a:off x="3252131" y="9233258"/>
              <a:ext cx="2615551" cy="184138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137147" y="9233258"/>
              <a:ext cx="461071" cy="5274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Screen Shot 2017-10-23 at 16.54.1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8340055" y="4308137"/>
            <a:ext cx="510940" cy="2189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768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Thresholded</a:t>
            </a:r>
            <a:r>
              <a:rPr lang="en-US" u="sng" dirty="0" smtClean="0"/>
              <a:t> maps; parametric results </a:t>
            </a:r>
            <a:endParaRPr lang="en-US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145217" y="2069183"/>
            <a:ext cx="2395655" cy="6633103"/>
            <a:chOff x="339062" y="1586564"/>
            <a:chExt cx="2395655" cy="663310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/>
            <a:srcRect l="6327" r="54924" b="12291"/>
            <a:stretch/>
          </p:blipFill>
          <p:spPr>
            <a:xfrm>
              <a:off x="397162" y="1586564"/>
              <a:ext cx="2337555" cy="2238954"/>
            </a:xfrm>
            <a:prstGeom prst="rect">
              <a:avLst/>
            </a:prstGeom>
          </p:spPr>
        </p:pic>
        <p:pic>
          <p:nvPicPr>
            <p:cNvPr id="11" name="Picture 10" descr="Screen Shot 2017-10-23 at 14.54.58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6" t="1244" r="71644" b="65599"/>
            <a:stretch/>
          </p:blipFill>
          <p:spPr>
            <a:xfrm>
              <a:off x="339062" y="3825518"/>
              <a:ext cx="2395655" cy="2311224"/>
            </a:xfrm>
            <a:prstGeom prst="rect">
              <a:avLst/>
            </a:prstGeom>
          </p:spPr>
        </p:pic>
        <p:pic>
          <p:nvPicPr>
            <p:cNvPr id="12" name="Picture 11" descr="Screen Shot 2017-10-23 at 15.01.11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5" t="1577" r="71189" b="67453"/>
            <a:stretch/>
          </p:blipFill>
          <p:spPr>
            <a:xfrm>
              <a:off x="384134" y="6050431"/>
              <a:ext cx="2350583" cy="2169236"/>
            </a:xfrm>
            <a:prstGeom prst="rect">
              <a:avLst/>
            </a:prstGeom>
          </p:spPr>
        </p:pic>
      </p:grpSp>
      <p:pic>
        <p:nvPicPr>
          <p:cNvPr id="13" name="Picture 12" descr="Screen Shot 2017-10-23 at 15.25.30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2582766" y="4052777"/>
            <a:ext cx="603759" cy="2391562"/>
          </a:xfrm>
          <a:prstGeom prst="rect">
            <a:avLst/>
          </a:prstGeom>
        </p:spPr>
      </p:pic>
      <p:pic>
        <p:nvPicPr>
          <p:cNvPr id="19" name="Picture 18" descr="Screen Shot 2017-10-23 at 16.00.10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6" t="1661" r="36491" b="66190"/>
          <a:stretch/>
        </p:blipFill>
        <p:spPr>
          <a:xfrm>
            <a:off x="5586638" y="4308137"/>
            <a:ext cx="542506" cy="2179190"/>
          </a:xfrm>
          <a:prstGeom prst="rect">
            <a:avLst/>
          </a:prstGeom>
        </p:spPr>
      </p:pic>
      <p:pic>
        <p:nvPicPr>
          <p:cNvPr id="20" name="Picture 19" descr="Screen Shot 2017-10-23 at 16.47.53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417" r="70682" b="67551"/>
          <a:stretch/>
        </p:blipFill>
        <p:spPr>
          <a:xfrm>
            <a:off x="6129144" y="2125378"/>
            <a:ext cx="2311228" cy="209457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200889" y="2069183"/>
            <a:ext cx="0" cy="90629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2838" y="1508752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ds000001</a:t>
            </a:r>
            <a:endParaRPr lang="en-US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4069682" y="1508752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ds000109</a:t>
            </a:r>
            <a:endParaRPr lang="en-US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6938384" y="1508752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ds000120</a:t>
            </a:r>
            <a:endParaRPr lang="en-US" u="sng" dirty="0"/>
          </a:p>
        </p:txBody>
      </p:sp>
      <p:grpSp>
        <p:nvGrpSpPr>
          <p:cNvPr id="26" name="Group 25"/>
          <p:cNvGrpSpPr/>
          <p:nvPr/>
        </p:nvGrpSpPr>
        <p:grpSpPr>
          <a:xfrm>
            <a:off x="6222682" y="9122999"/>
            <a:ext cx="2386999" cy="1594938"/>
            <a:chOff x="6151088" y="9233258"/>
            <a:chExt cx="2692784" cy="179925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4"/>
            <a:srcRect l="8370" t="33162" r="59456" b="39381"/>
            <a:stretch/>
          </p:blipFill>
          <p:spPr>
            <a:xfrm>
              <a:off x="6151088" y="9233258"/>
              <a:ext cx="2692784" cy="1799257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8538087" y="10819058"/>
              <a:ext cx="305785" cy="213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6118578" y="2069183"/>
            <a:ext cx="0" cy="90629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850995" y="2069183"/>
            <a:ext cx="0" cy="90629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91724" y="2069183"/>
            <a:ext cx="0" cy="90629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222887" y="8780183"/>
            <a:ext cx="3062207" cy="2351970"/>
            <a:chOff x="246547" y="8972762"/>
            <a:chExt cx="3062207" cy="2351970"/>
          </a:xfrm>
        </p:grpSpPr>
        <p:grpSp>
          <p:nvGrpSpPr>
            <p:cNvPr id="33" name="Group 32"/>
            <p:cNvGrpSpPr/>
            <p:nvPr/>
          </p:nvGrpSpPr>
          <p:grpSpPr>
            <a:xfrm>
              <a:off x="246547" y="9125498"/>
              <a:ext cx="3062207" cy="2106585"/>
              <a:chOff x="90072" y="9125498"/>
              <a:chExt cx="3062207" cy="2106585"/>
            </a:xfrm>
          </p:grpSpPr>
          <p:pic>
            <p:nvPicPr>
              <p:cNvPr id="35" name="Picture 34" descr="Screen Shot 2017-10-23 at 17.07.15.png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07" r="35308"/>
              <a:stretch/>
            </p:blipFill>
            <p:spPr>
              <a:xfrm>
                <a:off x="90073" y="9125498"/>
                <a:ext cx="2216119" cy="2092904"/>
              </a:xfrm>
              <a:prstGeom prst="rect">
                <a:avLst/>
              </a:prstGeom>
              <a:solidFill>
                <a:schemeClr val="tx1"/>
              </a:solidFill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2216119" y="9125498"/>
                <a:ext cx="783294" cy="21065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 descr="Screen Shot 2017-10-23 at 18.01.49.png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29" r="23170"/>
              <a:stretch/>
            </p:blipFill>
            <p:spPr>
              <a:xfrm>
                <a:off x="2316279" y="9629590"/>
                <a:ext cx="158751" cy="1257301"/>
              </a:xfrm>
              <a:prstGeom prst="rect">
                <a:avLst/>
              </a:prstGeom>
            </p:spPr>
          </p:pic>
          <p:pic>
            <p:nvPicPr>
              <p:cNvPr id="38" name="Picture 37" descr="Screen Shot 2017-10-23 at 18.02.13.png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555"/>
              <a:stretch/>
            </p:blipFill>
            <p:spPr>
              <a:xfrm>
                <a:off x="2488648" y="9629590"/>
                <a:ext cx="158751" cy="1257301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991006" y="9495317"/>
                <a:ext cx="4502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E6E6E6"/>
                    </a:solidFill>
                    <a:latin typeface="Arial"/>
                    <a:cs typeface="Arial"/>
                  </a:rPr>
                  <a:t>4.2</a:t>
                </a:r>
                <a:endParaRPr lang="en-US" sz="1100" dirty="0">
                  <a:solidFill>
                    <a:srgbClr val="E6E6E6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991006" y="10752618"/>
                <a:ext cx="4502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E6E6E6"/>
                    </a:solidFill>
                    <a:latin typeface="Arial"/>
                    <a:cs typeface="Arial"/>
                  </a:rPr>
                  <a:t>2.3</a:t>
                </a:r>
                <a:endParaRPr lang="en-US" sz="1100" dirty="0">
                  <a:solidFill>
                    <a:srgbClr val="E6E6E6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568024" y="10752588"/>
                <a:ext cx="584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E6E6E6"/>
                    </a:solidFill>
                    <a:latin typeface="Arial"/>
                    <a:cs typeface="Arial"/>
                  </a:rPr>
                  <a:t> -4.2</a:t>
                </a:r>
                <a:endParaRPr lang="en-US" sz="1100" dirty="0">
                  <a:solidFill>
                    <a:srgbClr val="E6E6E6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568024" y="9493671"/>
                <a:ext cx="584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E6E6E6"/>
                    </a:solidFill>
                    <a:latin typeface="Arial"/>
                    <a:cs typeface="Arial"/>
                  </a:rPr>
                  <a:t> -2.3</a:t>
                </a:r>
                <a:endParaRPr lang="en-US" sz="1100" dirty="0">
                  <a:solidFill>
                    <a:srgbClr val="E6E6E6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0073" y="9125498"/>
                <a:ext cx="2909342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90072" y="11144266"/>
                <a:ext cx="2909341" cy="878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/>
            <p:cNvCxnSpPr/>
            <p:nvPr/>
          </p:nvCxnSpPr>
          <p:spPr>
            <a:xfrm>
              <a:off x="246547" y="8972762"/>
              <a:ext cx="0" cy="235197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/>
          <p:cNvCxnSpPr/>
          <p:nvPr/>
        </p:nvCxnSpPr>
        <p:spPr>
          <a:xfrm>
            <a:off x="190289" y="11132153"/>
            <a:ext cx="865927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1724" y="2069183"/>
            <a:ext cx="865927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0289" y="8833764"/>
            <a:ext cx="865927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91724" y="1399422"/>
            <a:ext cx="3009165" cy="66976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200889" y="1399422"/>
            <a:ext cx="2917689" cy="66976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118578" y="1399422"/>
            <a:ext cx="2732417" cy="66976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4"/>
          <a:srcRect t="94009" r="76475"/>
          <a:stretch/>
        </p:blipFill>
        <p:spPr>
          <a:xfrm>
            <a:off x="6222682" y="10685745"/>
            <a:ext cx="1968854" cy="39263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8"/>
          <a:srcRect l="6977" t="2201" r="55261" b="13752"/>
          <a:stretch/>
        </p:blipFill>
        <p:spPr>
          <a:xfrm>
            <a:off x="6162410" y="2125377"/>
            <a:ext cx="2277961" cy="214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00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28" y="754993"/>
            <a:ext cx="768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Unt</a:t>
            </a:r>
            <a:r>
              <a:rPr lang="en-US" u="sng" dirty="0" err="1" smtClean="0"/>
              <a:t>hresholded</a:t>
            </a:r>
            <a:r>
              <a:rPr lang="en-US" u="sng" dirty="0" smtClean="0"/>
              <a:t> maps; parametric results </a:t>
            </a:r>
            <a:endParaRPr lang="en-US" u="sng" dirty="0"/>
          </a:p>
        </p:txBody>
      </p:sp>
      <p:pic>
        <p:nvPicPr>
          <p:cNvPr id="5" name="Picture 4" descr="Screen Shot 2017-10-23 at 15.2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2597130" y="5129819"/>
            <a:ext cx="603759" cy="2391562"/>
          </a:xfrm>
          <a:prstGeom prst="rect">
            <a:avLst/>
          </a:prstGeom>
        </p:spPr>
      </p:pic>
      <p:pic>
        <p:nvPicPr>
          <p:cNvPr id="6" name="Picture 5" descr="Screen Shot 2017-10-23 at 16.00.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6" t="1661" r="36491" b="66190"/>
          <a:stretch/>
        </p:blipFill>
        <p:spPr>
          <a:xfrm>
            <a:off x="5576072" y="5342191"/>
            <a:ext cx="542506" cy="21791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200889" y="2069183"/>
            <a:ext cx="0" cy="833017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2838" y="1508752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ds000001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069682" y="1508752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ds000109</a:t>
            </a:r>
            <a:endParaRPr lang="en-US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6938384" y="1508752"/>
            <a:ext cx="109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ds000120</a:t>
            </a:r>
            <a:endParaRPr lang="en-US" u="sng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118578" y="2069183"/>
            <a:ext cx="0" cy="833017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50995" y="2069183"/>
            <a:ext cx="0" cy="833017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1724" y="2069183"/>
            <a:ext cx="0" cy="833017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1724" y="2069183"/>
            <a:ext cx="865927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1724" y="10399362"/>
            <a:ext cx="865927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1724" y="1399422"/>
            <a:ext cx="3009165" cy="66976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200889" y="1399422"/>
            <a:ext cx="2917689" cy="66976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118578" y="1399422"/>
            <a:ext cx="2732417" cy="66976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62653" t="5433" r="10823" b="11232"/>
          <a:stretch/>
        </p:blipFill>
        <p:spPr>
          <a:xfrm>
            <a:off x="642455" y="2440157"/>
            <a:ext cx="1940311" cy="23495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6164" t="3026" r="85790" b="84236"/>
          <a:stretch/>
        </p:blipFill>
        <p:spPr>
          <a:xfrm>
            <a:off x="292553" y="2154520"/>
            <a:ext cx="588546" cy="3591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61655" t="7162" r="11660" b="13541"/>
          <a:stretch/>
        </p:blipFill>
        <p:spPr>
          <a:xfrm>
            <a:off x="642455" y="5216592"/>
            <a:ext cx="1952120" cy="22356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5865" t="3041" r="87105" b="84281"/>
          <a:stretch/>
        </p:blipFill>
        <p:spPr>
          <a:xfrm>
            <a:off x="292553" y="4974294"/>
            <a:ext cx="514268" cy="3574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l="62441" t="6305" r="12219" b="11715"/>
          <a:stretch/>
        </p:blipFill>
        <p:spPr>
          <a:xfrm>
            <a:off x="642455" y="7938610"/>
            <a:ext cx="1853647" cy="23113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5396" t="2357" r="86224" b="84493"/>
          <a:stretch/>
        </p:blipFill>
        <p:spPr>
          <a:xfrm>
            <a:off x="268105" y="7567851"/>
            <a:ext cx="612994" cy="3707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/>
          <a:srcRect l="62165" t="6635" r="11520" b="10463"/>
          <a:stretch/>
        </p:blipFill>
        <p:spPr>
          <a:xfrm>
            <a:off x="3661653" y="2452428"/>
            <a:ext cx="1924986" cy="23373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6164" t="3026" r="85790" b="84236"/>
          <a:stretch/>
        </p:blipFill>
        <p:spPr>
          <a:xfrm>
            <a:off x="3367380" y="2154520"/>
            <a:ext cx="588546" cy="3591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/>
          <a:srcRect l="62453" t="5385" r="12746" b="11933"/>
          <a:stretch/>
        </p:blipFill>
        <p:spPr>
          <a:xfrm>
            <a:off x="3661653" y="5236735"/>
            <a:ext cx="1814269" cy="23311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l="5865" t="3041" r="87105" b="84281"/>
          <a:stretch/>
        </p:blipFill>
        <p:spPr>
          <a:xfrm>
            <a:off x="3334770" y="4974294"/>
            <a:ext cx="514268" cy="3574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/>
          <a:srcRect l="62358" t="4476" r="11472" b="10696"/>
          <a:stretch/>
        </p:blipFill>
        <p:spPr>
          <a:xfrm>
            <a:off x="3672219" y="7878405"/>
            <a:ext cx="1914420" cy="2391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l="5396" t="2357" r="86224" b="84493"/>
          <a:stretch/>
        </p:blipFill>
        <p:spPr>
          <a:xfrm>
            <a:off x="3268654" y="7567851"/>
            <a:ext cx="612994" cy="37075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62162" t="6618" r="11955" b="10661"/>
          <a:stretch/>
        </p:blipFill>
        <p:spPr>
          <a:xfrm>
            <a:off x="6534728" y="2440157"/>
            <a:ext cx="1893456" cy="233221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l="6164" t="3026" r="85790" b="84236"/>
          <a:stretch/>
        </p:blipFill>
        <p:spPr>
          <a:xfrm>
            <a:off x="6281314" y="2154520"/>
            <a:ext cx="588546" cy="359110"/>
          </a:xfrm>
          <a:prstGeom prst="rect">
            <a:avLst/>
          </a:prstGeom>
        </p:spPr>
      </p:pic>
      <p:pic>
        <p:nvPicPr>
          <p:cNvPr id="33" name="Picture 32" descr="Screen Shot 2017-10-23 at 16.54.12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8270782" y="5331756"/>
            <a:ext cx="510940" cy="21897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2"/>
          <a:srcRect l="62357" t="5295" r="12332" b="11309"/>
          <a:stretch/>
        </p:blipFill>
        <p:spPr>
          <a:xfrm>
            <a:off x="6534728" y="7878405"/>
            <a:ext cx="1851593" cy="235125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/>
          <a:srcRect l="5396" t="2357" r="86224" b="84493"/>
          <a:stretch/>
        </p:blipFill>
        <p:spPr>
          <a:xfrm>
            <a:off x="6228231" y="7567851"/>
            <a:ext cx="612994" cy="3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03" t="4244" r="1649" b="8806"/>
          <a:stretch/>
        </p:blipFill>
        <p:spPr>
          <a:xfrm>
            <a:off x="117129" y="3698682"/>
            <a:ext cx="8746003" cy="1384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183" t="4723" b="11231"/>
          <a:stretch/>
        </p:blipFill>
        <p:spPr>
          <a:xfrm>
            <a:off x="7005502" y="1341649"/>
            <a:ext cx="652503" cy="2145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5483" t="7919" r="5690" b="9259"/>
          <a:stretch/>
        </p:blipFill>
        <p:spPr>
          <a:xfrm>
            <a:off x="4889285" y="1393973"/>
            <a:ext cx="2042240" cy="20931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6" t="2598" r="14789" b="13356"/>
          <a:stretch/>
        </p:blipFill>
        <p:spPr>
          <a:xfrm>
            <a:off x="117128" y="1341649"/>
            <a:ext cx="4733405" cy="2145449"/>
          </a:xfrm>
          <a:prstGeom prst="rect">
            <a:avLst/>
          </a:prstGeom>
        </p:spPr>
      </p:pic>
      <p:pic>
        <p:nvPicPr>
          <p:cNvPr id="27" name="Picture 26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6" t="1661" r="36491" b="66190"/>
          <a:stretch/>
        </p:blipFill>
        <p:spPr>
          <a:xfrm>
            <a:off x="7005503" y="5234866"/>
            <a:ext cx="542506" cy="2179190"/>
          </a:xfrm>
          <a:prstGeom prst="rect">
            <a:avLst/>
          </a:prstGeom>
        </p:spPr>
      </p:pic>
      <p:pic>
        <p:nvPicPr>
          <p:cNvPr id="26" name="Picture 25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9082739"/>
            <a:ext cx="616485" cy="2145449"/>
          </a:xfrm>
          <a:prstGeom prst="rect">
            <a:avLst/>
          </a:prstGeom>
        </p:spPr>
      </p:pic>
      <p:pic>
        <p:nvPicPr>
          <p:cNvPr id="24" name="Picture 23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41889" r="75189" b="27563"/>
          <a:stretch/>
        </p:blipFill>
        <p:spPr>
          <a:xfrm>
            <a:off x="4889285" y="9064474"/>
            <a:ext cx="1923431" cy="2096127"/>
          </a:xfrm>
          <a:prstGeom prst="rect">
            <a:avLst/>
          </a:prstGeom>
        </p:spPr>
      </p:pic>
      <p:pic>
        <p:nvPicPr>
          <p:cNvPr id="23" name="Picture 22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77748" r="5034" b="2504"/>
          <a:stretch/>
        </p:blipFill>
        <p:spPr>
          <a:xfrm>
            <a:off x="117129" y="11228187"/>
            <a:ext cx="8464924" cy="1355081"/>
          </a:xfrm>
          <a:prstGeom prst="rect">
            <a:avLst/>
          </a:prstGeom>
        </p:spPr>
      </p:pic>
      <p:pic>
        <p:nvPicPr>
          <p:cNvPr id="22" name="Picture 21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2122" r="46359" b="66620"/>
          <a:stretch/>
        </p:blipFill>
        <p:spPr>
          <a:xfrm>
            <a:off x="211638" y="8905721"/>
            <a:ext cx="4554991" cy="2144782"/>
          </a:xfrm>
          <a:prstGeom prst="rect">
            <a:avLst/>
          </a:prstGeom>
        </p:spPr>
      </p:pic>
      <p:pic>
        <p:nvPicPr>
          <p:cNvPr id="21" name="Picture 20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77993" r="3432"/>
          <a:stretch/>
        </p:blipFill>
        <p:spPr>
          <a:xfrm>
            <a:off x="117129" y="7414058"/>
            <a:ext cx="8746003" cy="1491665"/>
          </a:xfrm>
          <a:prstGeom prst="rect">
            <a:avLst/>
          </a:prstGeom>
        </p:spPr>
      </p:pic>
      <p:pic>
        <p:nvPicPr>
          <p:cNvPr id="20" name="Picture 19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42285" r="76307" b="26856"/>
          <a:stretch/>
        </p:blipFill>
        <p:spPr>
          <a:xfrm>
            <a:off x="4850533" y="5283718"/>
            <a:ext cx="1957295" cy="2091704"/>
          </a:xfrm>
          <a:prstGeom prst="rect">
            <a:avLst/>
          </a:prstGeom>
        </p:spPr>
      </p:pic>
      <p:pic>
        <p:nvPicPr>
          <p:cNvPr id="19" name="Picture 18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956" r="47027" b="66894"/>
          <a:stretch/>
        </p:blipFill>
        <p:spPr>
          <a:xfrm>
            <a:off x="160105" y="5196231"/>
            <a:ext cx="4635759" cy="217919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98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Reproduction Excursion Set Map Slice Comparisons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8587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5229974"/>
            <a:ext cx="616485" cy="2145449"/>
          </a:xfrm>
          <a:prstGeom prst="rect">
            <a:avLst/>
          </a:prstGeom>
        </p:spPr>
      </p:pic>
      <p:pic>
        <p:nvPicPr>
          <p:cNvPr id="35" name="Picture 34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9082739"/>
            <a:ext cx="616485" cy="2145449"/>
          </a:xfrm>
          <a:prstGeom prst="rect">
            <a:avLst/>
          </a:prstGeom>
        </p:spPr>
      </p:pic>
      <p:pic>
        <p:nvPicPr>
          <p:cNvPr id="34" name="Picture 33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1341650"/>
            <a:ext cx="616485" cy="2145449"/>
          </a:xfrm>
          <a:prstGeom prst="rect">
            <a:avLst/>
          </a:prstGeom>
        </p:spPr>
      </p:pic>
      <p:pic>
        <p:nvPicPr>
          <p:cNvPr id="33" name="Picture 32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77524" r="3809" b="1867"/>
          <a:stretch/>
        </p:blipFill>
        <p:spPr>
          <a:xfrm>
            <a:off x="125712" y="11201170"/>
            <a:ext cx="8634552" cy="1440613"/>
          </a:xfrm>
          <a:prstGeom prst="rect">
            <a:avLst/>
          </a:prstGeom>
        </p:spPr>
      </p:pic>
      <p:pic>
        <p:nvPicPr>
          <p:cNvPr id="32" name="Picture 31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42676" r="76053" b="27879"/>
          <a:stretch/>
        </p:blipFill>
        <p:spPr>
          <a:xfrm>
            <a:off x="4925647" y="9110735"/>
            <a:ext cx="1853983" cy="2058322"/>
          </a:xfrm>
          <a:prstGeom prst="rect">
            <a:avLst/>
          </a:prstGeom>
        </p:spPr>
      </p:pic>
      <p:pic>
        <p:nvPicPr>
          <p:cNvPr id="31" name="Picture 30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2687" r="46740" b="66599"/>
          <a:stretch/>
        </p:blipFill>
        <p:spPr>
          <a:xfrm>
            <a:off x="212898" y="8916523"/>
            <a:ext cx="4568574" cy="2147031"/>
          </a:xfrm>
          <a:prstGeom prst="rect">
            <a:avLst/>
          </a:prstGeom>
        </p:spPr>
      </p:pic>
      <p:pic>
        <p:nvPicPr>
          <p:cNvPr id="30" name="Picture 29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4" r="1586"/>
          <a:stretch/>
        </p:blipFill>
        <p:spPr>
          <a:xfrm>
            <a:off x="80285" y="7414798"/>
            <a:ext cx="8998955" cy="1537151"/>
          </a:xfrm>
          <a:prstGeom prst="rect">
            <a:avLst/>
          </a:prstGeom>
        </p:spPr>
      </p:pic>
      <p:pic>
        <p:nvPicPr>
          <p:cNvPr id="29" name="Picture 28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" t="42354" r="77159" b="27429"/>
          <a:stretch/>
        </p:blipFill>
        <p:spPr>
          <a:xfrm>
            <a:off x="4867416" y="5245530"/>
            <a:ext cx="1889148" cy="2109731"/>
          </a:xfrm>
          <a:prstGeom prst="rect">
            <a:avLst/>
          </a:prstGeom>
        </p:spPr>
      </p:pic>
      <p:pic>
        <p:nvPicPr>
          <p:cNvPr id="28" name="Picture 27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495" r="47486" b="67918"/>
          <a:stretch/>
        </p:blipFill>
        <p:spPr>
          <a:xfrm>
            <a:off x="174340" y="5164917"/>
            <a:ext cx="4637552" cy="2135580"/>
          </a:xfrm>
          <a:prstGeom prst="rect">
            <a:avLst/>
          </a:prstGeom>
        </p:spPr>
      </p:pic>
      <p:pic>
        <p:nvPicPr>
          <p:cNvPr id="27" name="Picture 26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8" r="1990"/>
          <a:stretch/>
        </p:blipFill>
        <p:spPr>
          <a:xfrm>
            <a:off x="117127" y="3695473"/>
            <a:ext cx="8962112" cy="1525702"/>
          </a:xfrm>
          <a:prstGeom prst="rect">
            <a:avLst/>
          </a:prstGeom>
        </p:spPr>
      </p:pic>
      <p:pic>
        <p:nvPicPr>
          <p:cNvPr id="23" name="Picture 22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1066" r="46308" b="68050"/>
          <a:stretch/>
        </p:blipFill>
        <p:spPr>
          <a:xfrm>
            <a:off x="148682" y="1340525"/>
            <a:ext cx="4776965" cy="218935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826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Permutation Test Excursion Set Map Slice Comparisons </a:t>
            </a:r>
            <a:endParaRPr lang="en-US" u="sng" dirty="0"/>
          </a:p>
        </p:txBody>
      </p:sp>
      <p:pic>
        <p:nvPicPr>
          <p:cNvPr id="24" name="Picture 23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42379" r="76574" b="27004"/>
          <a:stretch/>
        </p:blipFill>
        <p:spPr>
          <a:xfrm>
            <a:off x="4867416" y="1340525"/>
            <a:ext cx="1980923" cy="21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6997012" y="5212490"/>
            <a:ext cx="510940" cy="2189705"/>
          </a:xfrm>
          <a:prstGeom prst="rect">
            <a:avLst/>
          </a:prstGeom>
        </p:spPr>
      </p:pic>
      <p:pic>
        <p:nvPicPr>
          <p:cNvPr id="36" name="Picture 35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6997012" y="1275096"/>
            <a:ext cx="510940" cy="2189705"/>
          </a:xfrm>
          <a:prstGeom prst="rect">
            <a:avLst/>
          </a:prstGeom>
        </p:spPr>
      </p:pic>
      <p:pic>
        <p:nvPicPr>
          <p:cNvPr id="35" name="Picture 34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1" r="2618"/>
          <a:stretch/>
        </p:blipFill>
        <p:spPr>
          <a:xfrm>
            <a:off x="109242" y="7439406"/>
            <a:ext cx="8904657" cy="1492986"/>
          </a:xfrm>
          <a:prstGeom prst="rect">
            <a:avLst/>
          </a:prstGeom>
        </p:spPr>
      </p:pic>
      <p:pic>
        <p:nvPicPr>
          <p:cNvPr id="34" name="Picture 33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" t="42173" r="77347" b="27231"/>
          <a:stretch/>
        </p:blipFill>
        <p:spPr>
          <a:xfrm>
            <a:off x="4901616" y="5234866"/>
            <a:ext cx="1911100" cy="2120786"/>
          </a:xfrm>
          <a:prstGeom prst="rect">
            <a:avLst/>
          </a:prstGeom>
        </p:spPr>
      </p:pic>
      <p:pic>
        <p:nvPicPr>
          <p:cNvPr id="33" name="Picture 32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671" r="47048" b="67504"/>
          <a:stretch/>
        </p:blipFill>
        <p:spPr>
          <a:xfrm>
            <a:off x="160105" y="5196233"/>
            <a:ext cx="4717289" cy="2205963"/>
          </a:xfrm>
          <a:prstGeom prst="rect">
            <a:avLst/>
          </a:prstGeom>
        </p:spPr>
      </p:pic>
      <p:pic>
        <p:nvPicPr>
          <p:cNvPr id="18" name="Picture 17" descr="Screen Shot 2017-10-23 at 15.54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" t="78416" r="2172"/>
          <a:stretch/>
        </p:blipFill>
        <p:spPr>
          <a:xfrm>
            <a:off x="117128" y="3639785"/>
            <a:ext cx="8896771" cy="1502423"/>
          </a:xfrm>
          <a:prstGeom prst="rect">
            <a:avLst/>
          </a:prstGeom>
        </p:spPr>
      </p:pic>
      <p:pic>
        <p:nvPicPr>
          <p:cNvPr id="31" name="Picture 30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77947" b="-1"/>
          <a:stretch/>
        </p:blipFill>
        <p:spPr>
          <a:xfrm>
            <a:off x="127872" y="3668819"/>
            <a:ext cx="8886027" cy="1488607"/>
          </a:xfrm>
          <a:prstGeom prst="rect">
            <a:avLst/>
          </a:prstGeom>
        </p:spPr>
      </p:pic>
      <p:pic>
        <p:nvPicPr>
          <p:cNvPr id="28" name="Picture 27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417" r="46619" b="67551"/>
          <a:stretch/>
        </p:blipFill>
        <p:spPr>
          <a:xfrm>
            <a:off x="109243" y="1341652"/>
            <a:ext cx="4511577" cy="209457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765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ds000120 Reproduction Excursion Set Map Slice Comparisons </a:t>
            </a:r>
            <a:endParaRPr lang="en-US" u="sng" dirty="0"/>
          </a:p>
        </p:txBody>
      </p:sp>
      <p:pic>
        <p:nvPicPr>
          <p:cNvPr id="29" name="Picture 28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42292" r="75405" b="27428"/>
          <a:stretch/>
        </p:blipFill>
        <p:spPr>
          <a:xfrm>
            <a:off x="4889285" y="1449232"/>
            <a:ext cx="1845502" cy="20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/>
          <a:srcRect l="6327" r="15582" b="12291"/>
          <a:stretch/>
        </p:blipFill>
        <p:spPr>
          <a:xfrm>
            <a:off x="2410500" y="1204572"/>
            <a:ext cx="4710848" cy="223895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533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Publication Figure Reproduction </a:t>
            </a:r>
            <a:endParaRPr lang="en-US" u="sng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24186" y="1199790"/>
            <a:ext cx="2884367" cy="2437258"/>
            <a:chOff x="2332276" y="1616810"/>
            <a:chExt cx="2884367" cy="2437257"/>
          </a:xfrm>
        </p:grpSpPr>
        <p:grpSp>
          <p:nvGrpSpPr>
            <p:cNvPr id="10" name="Group 9"/>
            <p:cNvGrpSpPr/>
            <p:nvPr/>
          </p:nvGrpSpPr>
          <p:grpSpPr>
            <a:xfrm>
              <a:off x="2332276" y="1616810"/>
              <a:ext cx="742646" cy="2292839"/>
              <a:chOff x="2332276" y="1616810"/>
              <a:chExt cx="742646" cy="229283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332276" y="1616810"/>
                <a:ext cx="742646" cy="4628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428273" y="3591252"/>
                <a:ext cx="424306" cy="318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4473997" y="3591252"/>
              <a:ext cx="742646" cy="462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0498" y="1249539"/>
            <a:ext cx="8423888" cy="8928020"/>
            <a:chOff x="280498" y="1249539"/>
            <a:chExt cx="8423888" cy="8928020"/>
          </a:xfrm>
        </p:grpSpPr>
        <p:pic>
          <p:nvPicPr>
            <p:cNvPr id="15" name="Picture 14" descr="Screen Shot 2017-10-23 at 14.36.4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4" t="45009" r="73242" b="34562"/>
            <a:stretch/>
          </p:blipFill>
          <p:spPr>
            <a:xfrm>
              <a:off x="304304" y="4096496"/>
              <a:ext cx="2033134" cy="1380486"/>
            </a:xfrm>
            <a:prstGeom prst="rect">
              <a:avLst/>
            </a:prstGeom>
          </p:spPr>
        </p:pic>
        <p:pic>
          <p:nvPicPr>
            <p:cNvPr id="17" name="Picture 16" descr="Screen Shot 2017-10-23 at 14.54.58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5" t="44961" r="75674" b="33651"/>
            <a:stretch/>
          </p:blipFill>
          <p:spPr>
            <a:xfrm>
              <a:off x="280498" y="1878529"/>
              <a:ext cx="1979852" cy="1490924"/>
            </a:xfrm>
            <a:prstGeom prst="rect">
              <a:avLst/>
            </a:prstGeom>
          </p:spPr>
        </p:pic>
        <p:pic>
          <p:nvPicPr>
            <p:cNvPr id="20" name="Picture 19" descr="Screen Shot 2017-10-23 at 15.01.11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" t="44574" r="74122" b="35266"/>
            <a:stretch/>
          </p:blipFill>
          <p:spPr>
            <a:xfrm>
              <a:off x="280498" y="6375954"/>
              <a:ext cx="2074507" cy="1412039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2324187" y="3538938"/>
              <a:ext cx="4834667" cy="2311225"/>
              <a:chOff x="2332276" y="3955957"/>
              <a:chExt cx="4834667" cy="231122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332276" y="3955957"/>
                <a:ext cx="4834667" cy="2311225"/>
                <a:chOff x="2332276" y="3955957"/>
                <a:chExt cx="4834667" cy="2311225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2332276" y="3955957"/>
                  <a:ext cx="4834667" cy="2311224"/>
                  <a:chOff x="2332276" y="3955957"/>
                  <a:chExt cx="4834667" cy="2311224"/>
                </a:xfrm>
              </p:grpSpPr>
              <p:pic>
                <p:nvPicPr>
                  <p:cNvPr id="16" name="Picture 15" descr="Screen Shot 2017-10-23 at 14.54.58.png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6" t="1244" r="45568" b="65599"/>
                  <a:stretch/>
                </p:blipFill>
                <p:spPr>
                  <a:xfrm>
                    <a:off x="2386900" y="3955957"/>
                    <a:ext cx="4780043" cy="2311224"/>
                  </a:xfrm>
                  <a:prstGeom prst="rect">
                    <a:avLst/>
                  </a:prstGeom>
                </p:spPr>
              </p:pic>
              <p:sp>
                <p:nvSpPr>
                  <p:cNvPr id="26" name="Rectangle 25"/>
                  <p:cNvSpPr/>
                  <p:nvPr/>
                </p:nvSpPr>
                <p:spPr>
                  <a:xfrm>
                    <a:off x="2332276" y="4020171"/>
                    <a:ext cx="678810" cy="3606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0" name="Rectangle 39"/>
                <p:cNvSpPr/>
                <p:nvPr/>
              </p:nvSpPr>
              <p:spPr>
                <a:xfrm>
                  <a:off x="2332276" y="5894002"/>
                  <a:ext cx="523722" cy="3731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tangle 40"/>
              <p:cNvSpPr/>
              <p:nvPr/>
            </p:nvSpPr>
            <p:spPr>
              <a:xfrm>
                <a:off x="4619625" y="5944802"/>
                <a:ext cx="597018" cy="322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260350" y="5797203"/>
              <a:ext cx="4860998" cy="2222198"/>
              <a:chOff x="2268440" y="6214222"/>
              <a:chExt cx="4860998" cy="2222198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268440" y="6214222"/>
                <a:ext cx="4860998" cy="2222197"/>
                <a:chOff x="2268440" y="6214222"/>
                <a:chExt cx="4860998" cy="2222197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2345527" y="6214222"/>
                  <a:ext cx="4783911" cy="2222196"/>
                  <a:chOff x="2345527" y="6214222"/>
                  <a:chExt cx="4783911" cy="2222196"/>
                </a:xfrm>
              </p:grpSpPr>
              <p:pic>
                <p:nvPicPr>
                  <p:cNvPr id="19" name="Picture 18" descr="Screen Shot 2017-10-23 at 15.01.11.png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105" t="1577" r="45482" b="67453"/>
                  <a:stretch/>
                </p:blipFill>
                <p:spPr>
                  <a:xfrm>
                    <a:off x="2428273" y="6267181"/>
                    <a:ext cx="4701165" cy="2169237"/>
                  </a:xfrm>
                  <a:prstGeom prst="rect">
                    <a:avLst/>
                  </a:prstGeom>
                </p:spPr>
              </p:pic>
              <p:sp>
                <p:nvSpPr>
                  <p:cNvPr id="30" name="Rectangle 29"/>
                  <p:cNvSpPr/>
                  <p:nvPr/>
                </p:nvSpPr>
                <p:spPr>
                  <a:xfrm>
                    <a:off x="2345527" y="6214222"/>
                    <a:ext cx="696123" cy="45010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2" name="Rectangle 41"/>
                <p:cNvSpPr/>
                <p:nvPr/>
              </p:nvSpPr>
              <p:spPr>
                <a:xfrm>
                  <a:off x="2268440" y="8107707"/>
                  <a:ext cx="587559" cy="3287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Rectangle 42"/>
              <p:cNvSpPr/>
              <p:nvPr/>
            </p:nvSpPr>
            <p:spPr>
              <a:xfrm>
                <a:off x="4619625" y="8205012"/>
                <a:ext cx="597018" cy="2314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4" name="Picture 43" descr="Screen Shot 2017-10-23 at 14.36.4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7" r="88425" b="94187"/>
            <a:stretch/>
          </p:blipFill>
          <p:spPr>
            <a:xfrm>
              <a:off x="443162" y="1269783"/>
              <a:ext cx="668248" cy="392823"/>
            </a:xfrm>
            <a:prstGeom prst="rect">
              <a:avLst/>
            </a:prstGeom>
          </p:spPr>
        </p:pic>
        <p:pic>
          <p:nvPicPr>
            <p:cNvPr id="45" name="Picture 44" descr="Screen Shot 2017-10-23 at 14.54.58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6" t="1244" r="91280" b="92713"/>
            <a:stretch/>
          </p:blipFill>
          <p:spPr>
            <a:xfrm>
              <a:off x="509509" y="3549930"/>
              <a:ext cx="506036" cy="421214"/>
            </a:xfrm>
            <a:prstGeom prst="rect">
              <a:avLst/>
            </a:prstGeom>
          </p:spPr>
        </p:pic>
        <p:pic>
          <p:nvPicPr>
            <p:cNvPr id="46" name="Picture 45" descr="Screen Shot 2017-10-23 at 15.01.11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7" t="1577" r="90142" b="92887"/>
            <a:stretch/>
          </p:blipFill>
          <p:spPr>
            <a:xfrm>
              <a:off x="509509" y="5850161"/>
              <a:ext cx="573401" cy="387790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345676" y="1249539"/>
              <a:ext cx="8358709" cy="6835117"/>
              <a:chOff x="345676" y="1249538"/>
              <a:chExt cx="8032967" cy="6835117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45676" y="1249538"/>
                <a:ext cx="8032967" cy="227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45676" y="3528651"/>
                <a:ext cx="8032967" cy="227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45676" y="5805542"/>
                <a:ext cx="8032967" cy="22791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7292115" y="2766602"/>
              <a:ext cx="1407600" cy="3215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 descr="Screen Shot 2017-10-23 at 15.25.30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31" r="35566" b="65922"/>
            <a:stretch/>
          </p:blipFill>
          <p:spPr>
            <a:xfrm>
              <a:off x="7664282" y="3405641"/>
              <a:ext cx="603759" cy="2391562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>
              <a:off x="338985" y="8084654"/>
              <a:ext cx="8365401" cy="2092905"/>
              <a:chOff x="342936" y="8084654"/>
              <a:chExt cx="8365401" cy="2092906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342936" y="8084654"/>
                <a:ext cx="8365401" cy="2092906"/>
                <a:chOff x="342936" y="8084654"/>
                <a:chExt cx="8365401" cy="2092906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342936" y="8084655"/>
                  <a:ext cx="6953131" cy="2092905"/>
                  <a:chOff x="351026" y="8501675"/>
                  <a:chExt cx="6953131" cy="2092905"/>
                </a:xfrm>
                <a:solidFill>
                  <a:schemeClr val="tx1"/>
                </a:solidFill>
              </p:grpSpPr>
              <p:sp>
                <p:nvSpPr>
                  <p:cNvPr id="50" name="Rectangle 49"/>
                  <p:cNvSpPr/>
                  <p:nvPr/>
                </p:nvSpPr>
                <p:spPr>
                  <a:xfrm>
                    <a:off x="353766" y="8501675"/>
                    <a:ext cx="6950391" cy="2092905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51026" y="8501675"/>
                    <a:ext cx="6950391" cy="2092905"/>
                    <a:chOff x="353766" y="8570521"/>
                    <a:chExt cx="6950391" cy="2092905"/>
                  </a:xfrm>
                  <a:grpFill/>
                </p:grpSpPr>
                <p:pic>
                  <p:nvPicPr>
                    <p:cNvPr id="3" name="Picture 2" descr="Screen Shot 2017-10-23 at 17.07.15.png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53766" y="8570521"/>
                      <a:ext cx="6950391" cy="2092905"/>
                    </a:xfrm>
                    <a:prstGeom prst="rect">
                      <a:avLst/>
                    </a:prstGeom>
                    <a:grpFill/>
                  </p:spPr>
                </p:pic>
                <p:sp>
                  <p:nvSpPr>
                    <p:cNvPr id="47" name="Rectangle 46"/>
                    <p:cNvSpPr/>
                    <p:nvPr/>
                  </p:nvSpPr>
                  <p:spPr>
                    <a:xfrm>
                      <a:off x="451252" y="8659510"/>
                      <a:ext cx="552000" cy="296932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55" name="Rectangle 54"/>
                <p:cNvSpPr/>
                <p:nvPr/>
              </p:nvSpPr>
              <p:spPr>
                <a:xfrm>
                  <a:off x="7218009" y="8084654"/>
                  <a:ext cx="1490328" cy="20929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Rectangle 56"/>
              <p:cNvSpPr/>
              <p:nvPr/>
            </p:nvSpPr>
            <p:spPr>
              <a:xfrm>
                <a:off x="345676" y="10060608"/>
                <a:ext cx="7358991" cy="11695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45676" y="8088853"/>
                <a:ext cx="7358991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345677" y="8088509"/>
              <a:ext cx="1240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E6E6E6"/>
                  </a:solidFill>
                  <a:latin typeface="Candara"/>
                  <a:cs typeface="Candara"/>
                </a:rPr>
                <a:t>PUBLICATION</a:t>
              </a:r>
              <a:endParaRPr lang="en-US" sz="1400" dirty="0">
                <a:solidFill>
                  <a:srgbClr val="E6E6E6"/>
                </a:solidFill>
                <a:latin typeface="Candara"/>
                <a:cs typeface="Candara"/>
              </a:endParaRPr>
            </a:p>
          </p:txBody>
        </p:sp>
        <p:pic>
          <p:nvPicPr>
            <p:cNvPr id="73" name="Picture 72" descr="Screen Shot 2017-10-23 at 18.01.4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3715" y="8578043"/>
              <a:ext cx="254000" cy="1257301"/>
            </a:xfrm>
            <a:prstGeom prst="rect">
              <a:avLst/>
            </a:prstGeom>
          </p:spPr>
        </p:pic>
        <p:pic>
          <p:nvPicPr>
            <p:cNvPr id="75" name="Picture 74" descr="Screen Shot 2017-10-23 at 18.02.13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536" y="8578043"/>
              <a:ext cx="228600" cy="1257301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7250490" y="8443770"/>
              <a:ext cx="4502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E6E6E6"/>
                  </a:solidFill>
                  <a:latin typeface="Arial"/>
                  <a:cs typeface="Arial"/>
                </a:rPr>
                <a:t>4.2</a:t>
              </a:r>
              <a:endParaRPr lang="en-US" sz="1100" dirty="0">
                <a:solidFill>
                  <a:srgbClr val="E6E6E6"/>
                </a:solidFill>
                <a:latin typeface="Arial"/>
                <a:cs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250490" y="9701071"/>
              <a:ext cx="4502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E6E6E6"/>
                  </a:solidFill>
                  <a:latin typeface="Arial"/>
                  <a:cs typeface="Arial"/>
                </a:rPr>
                <a:t>2.3</a:t>
              </a:r>
              <a:endParaRPr lang="en-US" sz="1100" dirty="0">
                <a:solidFill>
                  <a:srgbClr val="E6E6E6"/>
                </a:solidFill>
                <a:latin typeface="Arial"/>
                <a:cs typeface="Arial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550856" y="8527871"/>
              <a:ext cx="45719" cy="1307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827715" y="8527871"/>
              <a:ext cx="45719" cy="1307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929136" y="9698093"/>
              <a:ext cx="5842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E6E6E6"/>
                  </a:solidFill>
                  <a:latin typeface="Arial"/>
                  <a:cs typeface="Arial"/>
                </a:rPr>
                <a:t> -4.2</a:t>
              </a:r>
              <a:endParaRPr lang="en-US" sz="1100" dirty="0">
                <a:solidFill>
                  <a:srgbClr val="E6E6E6"/>
                </a:solidFill>
                <a:latin typeface="Arial"/>
                <a:cs typeface="Arial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929136" y="8443770"/>
              <a:ext cx="5842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E6E6E6"/>
                  </a:solidFill>
                  <a:latin typeface="Arial"/>
                  <a:cs typeface="Arial"/>
                </a:rPr>
                <a:t> -2.3</a:t>
              </a:r>
              <a:endParaRPr lang="en-US" sz="1100" dirty="0">
                <a:solidFill>
                  <a:srgbClr val="E6E6E6"/>
                </a:solidFill>
                <a:latin typeface="Arial"/>
                <a:cs typeface="Arial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0"/>
            <a:srcRect l="23659" t="16025" r="8093" b="30791"/>
            <a:stretch/>
          </p:blipFill>
          <p:spPr>
            <a:xfrm>
              <a:off x="509509" y="1878529"/>
              <a:ext cx="1750842" cy="1350890"/>
            </a:xfrm>
            <a:prstGeom prst="rect">
              <a:avLst/>
            </a:prstGeom>
          </p:spPr>
        </p:pic>
        <p:pic>
          <p:nvPicPr>
            <p:cNvPr id="62" name="Picture 61" descr="Screen Shot 2017-10-23 at 16.47.53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" t="42292" r="75405" b="54905"/>
            <a:stretch/>
          </p:blipFill>
          <p:spPr>
            <a:xfrm>
              <a:off x="436471" y="3216472"/>
              <a:ext cx="1748017" cy="189169"/>
            </a:xfrm>
            <a:prstGeom prst="rect">
              <a:avLst/>
            </a:prstGeom>
          </p:spPr>
        </p:pic>
        <p:pic>
          <p:nvPicPr>
            <p:cNvPr id="63" name="Picture 62" descr="Screen Shot 2017-10-23 at 16.47.53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" t="42292" r="75405" b="55329"/>
            <a:stretch/>
          </p:blipFill>
          <p:spPr>
            <a:xfrm>
              <a:off x="443250" y="5527783"/>
              <a:ext cx="1748017" cy="160545"/>
            </a:xfrm>
            <a:prstGeom prst="rect">
              <a:avLst/>
            </a:prstGeom>
          </p:spPr>
        </p:pic>
        <p:pic>
          <p:nvPicPr>
            <p:cNvPr id="64" name="Picture 63" descr="Screen Shot 2017-10-23 at 16.47.53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" t="42292" r="75405" b="55295"/>
            <a:stretch/>
          </p:blipFill>
          <p:spPr>
            <a:xfrm>
              <a:off x="443162" y="7787993"/>
              <a:ext cx="1748017" cy="16284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67899" y="9897268"/>
              <a:ext cx="18146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"/>
                  <a:cs typeface="Arial"/>
                </a:rPr>
                <a:t> R                                        L          </a:t>
              </a:r>
              <a:endParaRPr lang="en-US" sz="10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42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37051" y="6229410"/>
            <a:ext cx="6026191" cy="2808800"/>
            <a:chOff x="1932164" y="1417015"/>
            <a:chExt cx="6026191" cy="280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2570" r="6879" b="66165"/>
            <a:stretch/>
          </p:blipFill>
          <p:spPr>
            <a:xfrm>
              <a:off x="2053769" y="1417015"/>
              <a:ext cx="5904586" cy="221730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932164" y="2756141"/>
              <a:ext cx="999861" cy="878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651497" y="2908541"/>
              <a:ext cx="1306858" cy="878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36546" y="3489953"/>
              <a:ext cx="1306858" cy="735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creen Shot 2017-10-26 at 14.01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55" y="1550584"/>
            <a:ext cx="1692695" cy="2072938"/>
          </a:xfrm>
          <a:prstGeom prst="rect">
            <a:avLst/>
          </a:prstGeom>
        </p:spPr>
      </p:pic>
      <p:pic>
        <p:nvPicPr>
          <p:cNvPr id="10" name="Picture 9" descr="Screen Shot 2017-10-26 at 14.02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55" y="3804945"/>
            <a:ext cx="1692695" cy="21690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7128" y="754993"/>
            <a:ext cx="554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ds000120 Publication Figure Reproduction </a:t>
            </a:r>
            <a:endParaRPr lang="en-US" u="sng" dirty="0"/>
          </a:p>
        </p:txBody>
      </p:sp>
      <p:pic>
        <p:nvPicPr>
          <p:cNvPr id="13" name="Picture 12" descr="Screen Shot 2017-10-23 at 14.36.4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88425" b="94187"/>
          <a:stretch/>
        </p:blipFill>
        <p:spPr>
          <a:xfrm>
            <a:off x="1387891" y="1354172"/>
            <a:ext cx="668248" cy="392823"/>
          </a:xfrm>
          <a:prstGeom prst="rect">
            <a:avLst/>
          </a:prstGeom>
        </p:spPr>
      </p:pic>
      <p:pic>
        <p:nvPicPr>
          <p:cNvPr id="14" name="Picture 13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1577" r="90142" b="92887"/>
          <a:stretch/>
        </p:blipFill>
        <p:spPr>
          <a:xfrm>
            <a:off x="1436912" y="3606156"/>
            <a:ext cx="573401" cy="3877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4202" y="6167634"/>
            <a:ext cx="124075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  <a:latin typeface="Candara"/>
                <a:cs typeface="Candara"/>
              </a:rPr>
              <a:t>PUBLICATION</a:t>
            </a:r>
            <a:endParaRPr lang="en-US" sz="1400" dirty="0">
              <a:solidFill>
                <a:srgbClr val="E6E6E6"/>
              </a:solidFill>
              <a:latin typeface="Candara"/>
              <a:cs typeface="Candara"/>
            </a:endParaRPr>
          </a:p>
        </p:txBody>
      </p:sp>
      <p:pic>
        <p:nvPicPr>
          <p:cNvPr id="16" name="Picture 15" descr="Screen Shot 2017-10-26 at 14.08.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88" y="8002219"/>
            <a:ext cx="1790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3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Reproduction T-Statistic Map Slice Comparisons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9093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Permutation Test T-Statistic Map Slice Comparisons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9093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224</Words>
  <Application>Microsoft Macintosh PowerPoint</Application>
  <PresentationFormat>Custom</PresentationFormat>
  <Paragraphs>66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Bowring</dc:creator>
  <cp:lastModifiedBy>Alex Bowring</cp:lastModifiedBy>
  <cp:revision>75</cp:revision>
  <dcterms:created xsi:type="dcterms:W3CDTF">2017-10-23T13:32:46Z</dcterms:created>
  <dcterms:modified xsi:type="dcterms:W3CDTF">2018-03-14T14:05:44Z</dcterms:modified>
</cp:coreProperties>
</file>